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Quicksand"/>
      <p:regular r:id="rId12"/>
      <p:bold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Quicksand-bold.fntdata"/><Relationship Id="rId12" Type="http://schemas.openxmlformats.org/officeDocument/2006/relationships/font" Target="fonts/Quicksan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a01109506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a01109506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a011095062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a011095062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a011095062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a011095062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a011095062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a01109506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a011095062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a011095062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a01109506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a01109506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4.png"/><Relationship Id="rId6"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6.jpg"/><Relationship Id="rId5" Type="http://schemas.openxmlformats.org/officeDocument/2006/relationships/image" Target="../media/image14.jpg"/><Relationship Id="rId6" Type="http://schemas.openxmlformats.org/officeDocument/2006/relationships/image" Target="../media/image17.jpg"/><Relationship Id="rId7"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030296" y="0"/>
            <a:ext cx="5147491" cy="5143499"/>
          </a:xfrm>
          <a:prstGeom prst="rect">
            <a:avLst/>
          </a:prstGeom>
          <a:noFill/>
          <a:ln>
            <a:noFill/>
          </a:ln>
        </p:spPr>
      </p:pic>
      <p:pic>
        <p:nvPicPr>
          <p:cNvPr id="55" name="Google Shape;55;p13"/>
          <p:cNvPicPr preferRelativeResize="0"/>
          <p:nvPr/>
        </p:nvPicPr>
        <p:blipFill>
          <a:blip r:embed="rId4">
            <a:alphaModFix/>
          </a:blip>
          <a:stretch>
            <a:fillRect/>
          </a:stretch>
        </p:blipFill>
        <p:spPr>
          <a:xfrm>
            <a:off x="2506588" y="474300"/>
            <a:ext cx="4194924" cy="4194900"/>
          </a:xfrm>
          <a:prstGeom prst="rect">
            <a:avLst/>
          </a:prstGeom>
          <a:noFill/>
          <a:ln>
            <a:noFill/>
          </a:ln>
        </p:spPr>
      </p:pic>
      <p:sp>
        <p:nvSpPr>
          <p:cNvPr id="56" name="Google Shape;56;p13"/>
          <p:cNvSpPr txBox="1"/>
          <p:nvPr>
            <p:ph idx="1" type="subTitle"/>
          </p:nvPr>
        </p:nvSpPr>
        <p:spPr>
          <a:xfrm>
            <a:off x="3624450" y="3225025"/>
            <a:ext cx="1895100" cy="6978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275"/>
              <a:buNone/>
            </a:pPr>
            <a:r>
              <a:rPr lang="en" sz="1400">
                <a:solidFill>
                  <a:schemeClr val="dk1"/>
                </a:solidFill>
                <a:latin typeface="Quicksand"/>
                <a:ea typeface="Quicksand"/>
                <a:cs typeface="Quicksand"/>
                <a:sym typeface="Quicksand"/>
              </a:rPr>
              <a:t>Grace Clark, </a:t>
            </a:r>
            <a:endParaRPr sz="1400">
              <a:solidFill>
                <a:schemeClr val="dk1"/>
              </a:solidFill>
              <a:latin typeface="Quicksand"/>
              <a:ea typeface="Quicksand"/>
              <a:cs typeface="Quicksand"/>
              <a:sym typeface="Quicksand"/>
            </a:endParaRPr>
          </a:p>
          <a:p>
            <a:pPr indent="0" lvl="0" marL="0" rtl="0" algn="ctr">
              <a:lnSpc>
                <a:spcPct val="80000"/>
              </a:lnSpc>
              <a:spcBef>
                <a:spcPts val="0"/>
              </a:spcBef>
              <a:spcAft>
                <a:spcPts val="0"/>
              </a:spcAft>
              <a:buSzPts val="275"/>
              <a:buNone/>
            </a:pPr>
            <a:r>
              <a:rPr lang="en" sz="1400">
                <a:solidFill>
                  <a:schemeClr val="dk1"/>
                </a:solidFill>
                <a:latin typeface="Quicksand"/>
                <a:ea typeface="Quicksand"/>
                <a:cs typeface="Quicksand"/>
                <a:sym typeface="Quicksand"/>
              </a:rPr>
              <a:t>Cristina Maya, </a:t>
            </a:r>
            <a:endParaRPr sz="1400">
              <a:solidFill>
                <a:schemeClr val="dk1"/>
              </a:solidFill>
              <a:latin typeface="Quicksand"/>
              <a:ea typeface="Quicksand"/>
              <a:cs typeface="Quicksand"/>
              <a:sym typeface="Quicksand"/>
            </a:endParaRPr>
          </a:p>
          <a:p>
            <a:pPr indent="0" lvl="0" marL="0" rtl="0" algn="ctr">
              <a:lnSpc>
                <a:spcPct val="80000"/>
              </a:lnSpc>
              <a:spcBef>
                <a:spcPts val="0"/>
              </a:spcBef>
              <a:spcAft>
                <a:spcPts val="0"/>
              </a:spcAft>
              <a:buSzPts val="275"/>
              <a:buNone/>
            </a:pPr>
            <a:r>
              <a:rPr lang="en" sz="1400">
                <a:solidFill>
                  <a:schemeClr val="dk1"/>
                </a:solidFill>
                <a:latin typeface="Quicksand"/>
                <a:ea typeface="Quicksand"/>
                <a:cs typeface="Quicksand"/>
                <a:sym typeface="Quicksand"/>
              </a:rPr>
              <a:t>Alyana Nelson</a:t>
            </a:r>
            <a:endParaRPr sz="1400">
              <a:solidFill>
                <a:schemeClr val="dk1"/>
              </a:solidFill>
              <a:latin typeface="Quicksand"/>
              <a:ea typeface="Quicksand"/>
              <a:cs typeface="Quicksand"/>
              <a:sym typeface="Quicksand"/>
            </a:endParaRPr>
          </a:p>
        </p:txBody>
      </p:sp>
      <p:sp>
        <p:nvSpPr>
          <p:cNvPr id="57" name="Google Shape;57;p13"/>
          <p:cNvSpPr txBox="1"/>
          <p:nvPr/>
        </p:nvSpPr>
        <p:spPr>
          <a:xfrm>
            <a:off x="3425238" y="1286850"/>
            <a:ext cx="2293500" cy="65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Quicksand"/>
                <a:ea typeface="Quicksand"/>
                <a:cs typeface="Quicksand"/>
                <a:sym typeface="Quicksand"/>
              </a:rPr>
              <a:t>Soledad Romero, </a:t>
            </a:r>
            <a:endParaRPr>
              <a:solidFill>
                <a:schemeClr val="dk1"/>
              </a:solidFill>
              <a:latin typeface="Quicksand"/>
              <a:ea typeface="Quicksand"/>
              <a:cs typeface="Quicksand"/>
              <a:sym typeface="Quicksand"/>
            </a:endParaRPr>
          </a:p>
          <a:p>
            <a:pPr indent="0" lvl="0" marL="0" rtl="0" algn="ctr">
              <a:spcBef>
                <a:spcPts val="0"/>
              </a:spcBef>
              <a:spcAft>
                <a:spcPts val="0"/>
              </a:spcAft>
              <a:buClr>
                <a:schemeClr val="dk1"/>
              </a:buClr>
              <a:buSzPts val="1100"/>
              <a:buFont typeface="Arial"/>
              <a:buNone/>
            </a:pPr>
            <a:r>
              <a:rPr lang="en">
                <a:solidFill>
                  <a:schemeClr val="dk1"/>
                </a:solidFill>
                <a:latin typeface="Quicksand"/>
                <a:ea typeface="Quicksand"/>
                <a:cs typeface="Quicksand"/>
                <a:sym typeface="Quicksand"/>
              </a:rPr>
              <a:t>Sophie Armstrong</a:t>
            </a:r>
            <a:endParaRPr sz="400">
              <a:solidFill>
                <a:schemeClr val="dk1"/>
              </a:solidFill>
            </a:endParaRPr>
          </a:p>
        </p:txBody>
      </p:sp>
      <p:pic>
        <p:nvPicPr>
          <p:cNvPr descr="Sevillana" id="58" name="Google Shape;58;p13" title="Sevillana font family"/>
          <p:cNvPicPr preferRelativeResize="0"/>
          <p:nvPr/>
        </p:nvPicPr>
        <p:blipFill>
          <a:blip r:embed="rId5">
            <a:alphaModFix/>
          </a:blip>
          <a:stretch>
            <a:fillRect/>
          </a:stretch>
        </p:blipFill>
        <p:spPr>
          <a:xfrm>
            <a:off x="3354275" y="1938450"/>
            <a:ext cx="2499550" cy="762000"/>
          </a:xfrm>
          <a:prstGeom prst="rect">
            <a:avLst/>
          </a:prstGeom>
          <a:noFill/>
          <a:ln>
            <a:noFill/>
          </a:ln>
        </p:spPr>
      </p:pic>
      <p:pic>
        <p:nvPicPr>
          <p:cNvPr descr="Sevillana" id="59" name="Google Shape;59;p13" title="Sevillana font family"/>
          <p:cNvPicPr preferRelativeResize="0"/>
          <p:nvPr/>
        </p:nvPicPr>
        <p:blipFill>
          <a:blip r:embed="rId6">
            <a:alphaModFix/>
          </a:blip>
          <a:stretch>
            <a:fillRect/>
          </a:stretch>
        </p:blipFill>
        <p:spPr>
          <a:xfrm>
            <a:off x="3425250" y="2508125"/>
            <a:ext cx="2499550" cy="762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Wearable Orchestra?</a:t>
            </a:r>
            <a:endParaRPr/>
          </a:p>
        </p:txBody>
      </p:sp>
      <p:sp>
        <p:nvSpPr>
          <p:cNvPr id="65" name="Google Shape;65;p14"/>
          <p:cNvSpPr txBox="1"/>
          <p:nvPr>
            <p:ph idx="1" type="body"/>
          </p:nvPr>
        </p:nvSpPr>
        <p:spPr>
          <a:xfrm>
            <a:off x="311700" y="1152475"/>
            <a:ext cx="8520600" cy="2543400"/>
          </a:xfrm>
          <a:prstGeom prst="rect">
            <a:avLst/>
          </a:prstGeom>
          <a:solidFill>
            <a:srgbClr val="ADDDF7">
              <a:alpha val="44940"/>
            </a:srgbClr>
          </a:solidFill>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Wearable Orchestra is a wearable interactive-immersive technology prototype that allows one or multiple individuals to express themselves through light and sound variations in relation to their bodily movements. The wearable will take in accelerometer data from the user’s/users’ movements and modulate sound and light based on this data. Our wearable comments on the intersection of the body and technology and what future designs will look, feel, and sound like.</a:t>
            </a:r>
            <a:endParaRPr>
              <a:solidFill>
                <a:schemeClr val="dk1"/>
              </a:solidFill>
            </a:endParaRPr>
          </a:p>
          <a:p>
            <a:pPr indent="0" lvl="0" marL="0" rtl="0" algn="l">
              <a:spcBef>
                <a:spcPts val="1200"/>
              </a:spcBef>
              <a:spcAft>
                <a:spcPts val="1200"/>
              </a:spcAft>
              <a:buNone/>
            </a:pPr>
            <a:r>
              <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9" name="Shape 69"/>
        <p:cNvGrpSpPr/>
        <p:nvPr/>
      </p:nvGrpSpPr>
      <p:grpSpPr>
        <a:xfrm>
          <a:off x="0" y="0"/>
          <a:ext cx="0" cy="0"/>
          <a:chOff x="0" y="0"/>
          <a:chExt cx="0" cy="0"/>
        </a:xfrm>
      </p:grpSpPr>
      <p:sp>
        <p:nvSpPr>
          <p:cNvPr id="70" name="Google Shape;70;p15"/>
          <p:cNvSpPr txBox="1"/>
          <p:nvPr>
            <p:ph type="title"/>
          </p:nvPr>
        </p:nvSpPr>
        <p:spPr>
          <a:xfrm>
            <a:off x="126900" y="423675"/>
            <a:ext cx="4995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Wearable Orchestra - Prototype</a:t>
            </a:r>
            <a:endParaRPr/>
          </a:p>
        </p:txBody>
      </p:sp>
      <p:sp>
        <p:nvSpPr>
          <p:cNvPr id="71" name="Google Shape;71;p15"/>
          <p:cNvSpPr txBox="1"/>
          <p:nvPr>
            <p:ph idx="1" type="body"/>
          </p:nvPr>
        </p:nvSpPr>
        <p:spPr>
          <a:xfrm>
            <a:off x="126900" y="1188225"/>
            <a:ext cx="8722800" cy="1338900"/>
          </a:xfrm>
          <a:prstGeom prst="rect">
            <a:avLst/>
          </a:prstGeom>
          <a:solidFill>
            <a:srgbClr val="FFEAEA">
              <a:alpha val="68630"/>
            </a:srgbClr>
          </a:solidFill>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1"/>
                </a:solidFill>
              </a:rPr>
              <a:t>The prototype consists of an armband that will have a circuit playground and speaker attached to it. The circuit playground will be connected to the computer, and as the wearer moves, it will make modulated sound.</a:t>
            </a:r>
            <a:endParaRPr>
              <a:solidFill>
                <a:schemeClr val="dk1"/>
              </a:solidFill>
            </a:endParaRPr>
          </a:p>
        </p:txBody>
      </p:sp>
      <p:sp>
        <p:nvSpPr>
          <p:cNvPr id="72" name="Google Shape;72;p15"/>
          <p:cNvSpPr txBox="1"/>
          <p:nvPr>
            <p:ph type="title"/>
          </p:nvPr>
        </p:nvSpPr>
        <p:spPr>
          <a:xfrm>
            <a:off x="126900" y="2752763"/>
            <a:ext cx="5437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Wearable Orchestra - Final Design</a:t>
            </a:r>
            <a:endParaRPr/>
          </a:p>
        </p:txBody>
      </p:sp>
      <p:sp>
        <p:nvSpPr>
          <p:cNvPr id="73" name="Google Shape;73;p15"/>
          <p:cNvSpPr txBox="1"/>
          <p:nvPr>
            <p:ph idx="1" type="body"/>
          </p:nvPr>
        </p:nvSpPr>
        <p:spPr>
          <a:xfrm>
            <a:off x="126900" y="3407375"/>
            <a:ext cx="8722800" cy="1338900"/>
          </a:xfrm>
          <a:prstGeom prst="rect">
            <a:avLst/>
          </a:prstGeom>
          <a:solidFill>
            <a:srgbClr val="FFEAEA">
              <a:alpha val="68630"/>
            </a:srgbClr>
          </a:solidFill>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We plan to have a bolero, two legwarmers, and a headband with one M5 stick per piece. All M5 Sticks will be programmed with working Max Patches that will be implemented into VCV Rack so that all of them can make sound at once. We will also have a performance planned for a specific time during the capstone showcase. </a:t>
            </a:r>
            <a:endParaRPr>
              <a:solidFill>
                <a:schemeClr val="dk1"/>
              </a:solidFill>
            </a:endParaRPr>
          </a:p>
          <a:p>
            <a:pPr indent="0" lvl="0" marL="0" rtl="0" algn="l">
              <a:spcBef>
                <a:spcPts val="1200"/>
              </a:spcBef>
              <a:spcAft>
                <a:spcPts val="1200"/>
              </a:spcAft>
              <a:buNone/>
            </a:pPr>
            <a:r>
              <a:t/>
            </a: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7" name="Shape 77"/>
        <p:cNvGrpSpPr/>
        <p:nvPr/>
      </p:nvGrpSpPr>
      <p:grpSpPr>
        <a:xfrm>
          <a:off x="0" y="0"/>
          <a:ext cx="0" cy="0"/>
          <a:chOff x="0" y="0"/>
          <a:chExt cx="0" cy="0"/>
        </a:xfrm>
      </p:grpSpPr>
      <p:sp>
        <p:nvSpPr>
          <p:cNvPr id="78" name="Google Shape;78;p16"/>
          <p:cNvSpPr txBox="1"/>
          <p:nvPr>
            <p:ph type="title"/>
          </p:nvPr>
        </p:nvSpPr>
        <p:spPr>
          <a:xfrm>
            <a:off x="2459650" y="75050"/>
            <a:ext cx="6429000" cy="572700"/>
          </a:xfrm>
          <a:prstGeom prst="rect">
            <a:avLst/>
          </a:prstGeom>
        </p:spPr>
        <p:txBody>
          <a:bodyPr anchorCtr="0" anchor="t" bIns="91425" lIns="91425" spcFirstLastPara="1" rIns="91425" wrap="square" tIns="91425">
            <a:normAutofit fontScale="90000"/>
          </a:bodyPr>
          <a:lstStyle/>
          <a:p>
            <a:pPr indent="0" lvl="0" marL="0" rtl="0" algn="r">
              <a:spcBef>
                <a:spcPts val="0"/>
              </a:spcBef>
              <a:spcAft>
                <a:spcPts val="0"/>
              </a:spcAft>
              <a:buNone/>
            </a:pPr>
            <a:r>
              <a:rPr lang="en"/>
              <a:t>Max Patch Sketches</a:t>
            </a:r>
            <a:endParaRPr/>
          </a:p>
        </p:txBody>
      </p:sp>
      <p:pic>
        <p:nvPicPr>
          <p:cNvPr id="79" name="Google Shape;79;p16"/>
          <p:cNvPicPr preferRelativeResize="0"/>
          <p:nvPr/>
        </p:nvPicPr>
        <p:blipFill>
          <a:blip r:embed="rId4">
            <a:alphaModFix/>
          </a:blip>
          <a:stretch>
            <a:fillRect/>
          </a:stretch>
        </p:blipFill>
        <p:spPr>
          <a:xfrm>
            <a:off x="270625" y="2075732"/>
            <a:ext cx="4791377" cy="1569875"/>
          </a:xfrm>
          <a:prstGeom prst="rect">
            <a:avLst/>
          </a:prstGeom>
          <a:noFill/>
          <a:ln>
            <a:noFill/>
          </a:ln>
        </p:spPr>
      </p:pic>
      <p:pic>
        <p:nvPicPr>
          <p:cNvPr id="80" name="Google Shape;80;p16"/>
          <p:cNvPicPr preferRelativeResize="0"/>
          <p:nvPr/>
        </p:nvPicPr>
        <p:blipFill>
          <a:blip r:embed="rId5">
            <a:alphaModFix/>
          </a:blip>
          <a:stretch>
            <a:fillRect/>
          </a:stretch>
        </p:blipFill>
        <p:spPr>
          <a:xfrm>
            <a:off x="5010645" y="1564200"/>
            <a:ext cx="3878006" cy="30046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4" name="Shape 84"/>
        <p:cNvGrpSpPr/>
        <p:nvPr/>
      </p:nvGrpSpPr>
      <p:grpSpPr>
        <a:xfrm>
          <a:off x="0" y="0"/>
          <a:ext cx="0" cy="0"/>
          <a:chOff x="0" y="0"/>
          <a:chExt cx="0" cy="0"/>
        </a:xfrm>
      </p:grpSpPr>
      <p:sp>
        <p:nvSpPr>
          <p:cNvPr id="85" name="Google Shape;85;p17"/>
          <p:cNvSpPr txBox="1"/>
          <p:nvPr>
            <p:ph type="title"/>
          </p:nvPr>
        </p:nvSpPr>
        <p:spPr>
          <a:xfrm>
            <a:off x="2459650" y="75050"/>
            <a:ext cx="6429000" cy="572700"/>
          </a:xfrm>
          <a:prstGeom prst="rect">
            <a:avLst/>
          </a:prstGeom>
        </p:spPr>
        <p:txBody>
          <a:bodyPr anchorCtr="0" anchor="t" bIns="91425" lIns="91425" spcFirstLastPara="1" rIns="91425" wrap="square" tIns="91425">
            <a:normAutofit fontScale="90000"/>
          </a:bodyPr>
          <a:lstStyle/>
          <a:p>
            <a:pPr indent="0" lvl="0" marL="0" rtl="0" algn="r">
              <a:spcBef>
                <a:spcPts val="0"/>
              </a:spcBef>
              <a:spcAft>
                <a:spcPts val="0"/>
              </a:spcAft>
              <a:buNone/>
            </a:pPr>
            <a:r>
              <a:rPr lang="en"/>
              <a:t>Process Photos</a:t>
            </a:r>
            <a:endParaRPr/>
          </a:p>
        </p:txBody>
      </p:sp>
      <p:pic>
        <p:nvPicPr>
          <p:cNvPr id="86" name="Google Shape;86;p17"/>
          <p:cNvPicPr preferRelativeResize="0"/>
          <p:nvPr/>
        </p:nvPicPr>
        <p:blipFill>
          <a:blip r:embed="rId4">
            <a:alphaModFix/>
          </a:blip>
          <a:stretch>
            <a:fillRect/>
          </a:stretch>
        </p:blipFill>
        <p:spPr>
          <a:xfrm>
            <a:off x="152400" y="800150"/>
            <a:ext cx="3143213" cy="4190950"/>
          </a:xfrm>
          <a:prstGeom prst="rect">
            <a:avLst/>
          </a:prstGeom>
          <a:noFill/>
          <a:ln>
            <a:noFill/>
          </a:ln>
        </p:spPr>
      </p:pic>
      <p:pic>
        <p:nvPicPr>
          <p:cNvPr id="87" name="Google Shape;87;p17"/>
          <p:cNvPicPr preferRelativeResize="0"/>
          <p:nvPr/>
        </p:nvPicPr>
        <p:blipFill>
          <a:blip r:embed="rId5">
            <a:alphaModFix/>
          </a:blip>
          <a:stretch>
            <a:fillRect/>
          </a:stretch>
        </p:blipFill>
        <p:spPr>
          <a:xfrm>
            <a:off x="3448013" y="800150"/>
            <a:ext cx="3143213" cy="4190950"/>
          </a:xfrm>
          <a:prstGeom prst="rect">
            <a:avLst/>
          </a:prstGeom>
          <a:noFill/>
          <a:ln>
            <a:noFill/>
          </a:ln>
        </p:spPr>
      </p:pic>
      <p:pic>
        <p:nvPicPr>
          <p:cNvPr id="88" name="Google Shape;88;p17"/>
          <p:cNvPicPr preferRelativeResize="0"/>
          <p:nvPr/>
        </p:nvPicPr>
        <p:blipFill rotWithShape="1">
          <a:blip r:embed="rId6">
            <a:alphaModFix/>
          </a:blip>
          <a:srcRect b="31817" l="0" r="0" t="8587"/>
          <a:stretch/>
        </p:blipFill>
        <p:spPr>
          <a:xfrm>
            <a:off x="6743625" y="800162"/>
            <a:ext cx="2247974" cy="1786189"/>
          </a:xfrm>
          <a:prstGeom prst="rect">
            <a:avLst/>
          </a:prstGeom>
          <a:noFill/>
          <a:ln>
            <a:noFill/>
          </a:ln>
        </p:spPr>
      </p:pic>
      <p:pic>
        <p:nvPicPr>
          <p:cNvPr id="89" name="Google Shape;89;p17"/>
          <p:cNvPicPr preferRelativeResize="0"/>
          <p:nvPr/>
        </p:nvPicPr>
        <p:blipFill rotWithShape="1">
          <a:blip r:embed="rId7">
            <a:alphaModFix/>
          </a:blip>
          <a:srcRect b="23621" l="0" r="0" t="9724"/>
          <a:stretch/>
        </p:blipFill>
        <p:spPr>
          <a:xfrm>
            <a:off x="6743625" y="2876200"/>
            <a:ext cx="2247974" cy="21148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3" name="Shape 93"/>
        <p:cNvGrpSpPr/>
        <p:nvPr/>
      </p:nvGrpSpPr>
      <p:grpSpPr>
        <a:xfrm>
          <a:off x="0" y="0"/>
          <a:ext cx="0" cy="0"/>
          <a:chOff x="0" y="0"/>
          <a:chExt cx="0" cy="0"/>
        </a:xfrm>
      </p:grpSpPr>
      <p:sp>
        <p:nvSpPr>
          <p:cNvPr id="94" name="Google Shape;94;p18"/>
          <p:cNvSpPr txBox="1"/>
          <p:nvPr>
            <p:ph type="title"/>
          </p:nvPr>
        </p:nvSpPr>
        <p:spPr>
          <a:xfrm>
            <a:off x="73675" y="444200"/>
            <a:ext cx="7413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Final Design</a:t>
            </a:r>
            <a:r>
              <a:rPr lang="en"/>
              <a:t> Sketches</a:t>
            </a:r>
            <a:endParaRPr/>
          </a:p>
          <a:p>
            <a:pPr indent="0" lvl="0" marL="0" rtl="0" algn="l">
              <a:spcBef>
                <a:spcPts val="0"/>
              </a:spcBef>
              <a:spcAft>
                <a:spcPts val="0"/>
              </a:spcAft>
              <a:buNone/>
            </a:pPr>
            <a:r>
              <a:t/>
            </a:r>
            <a:endParaRPr/>
          </a:p>
        </p:txBody>
      </p:sp>
      <p:pic>
        <p:nvPicPr>
          <p:cNvPr id="95" name="Google Shape;95;p18"/>
          <p:cNvPicPr preferRelativeResize="0"/>
          <p:nvPr/>
        </p:nvPicPr>
        <p:blipFill>
          <a:blip r:embed="rId4">
            <a:alphaModFix/>
          </a:blip>
          <a:stretch>
            <a:fillRect/>
          </a:stretch>
        </p:blipFill>
        <p:spPr>
          <a:xfrm>
            <a:off x="6973850" y="1333550"/>
            <a:ext cx="2133825" cy="2133825"/>
          </a:xfrm>
          <a:prstGeom prst="rect">
            <a:avLst/>
          </a:prstGeom>
          <a:noFill/>
          <a:ln>
            <a:noFill/>
          </a:ln>
        </p:spPr>
      </p:pic>
      <p:pic>
        <p:nvPicPr>
          <p:cNvPr id="96" name="Google Shape;96;p18"/>
          <p:cNvPicPr preferRelativeResize="0"/>
          <p:nvPr/>
        </p:nvPicPr>
        <p:blipFill>
          <a:blip r:embed="rId5">
            <a:alphaModFix/>
          </a:blip>
          <a:stretch>
            <a:fillRect/>
          </a:stretch>
        </p:blipFill>
        <p:spPr>
          <a:xfrm>
            <a:off x="4703700" y="1322325"/>
            <a:ext cx="2145050" cy="2145049"/>
          </a:xfrm>
          <a:prstGeom prst="rect">
            <a:avLst/>
          </a:prstGeom>
          <a:noFill/>
          <a:ln>
            <a:noFill/>
          </a:ln>
        </p:spPr>
      </p:pic>
      <p:pic>
        <p:nvPicPr>
          <p:cNvPr id="97" name="Google Shape;97;p18"/>
          <p:cNvPicPr preferRelativeResize="0"/>
          <p:nvPr/>
        </p:nvPicPr>
        <p:blipFill>
          <a:blip r:embed="rId6">
            <a:alphaModFix/>
          </a:blip>
          <a:stretch>
            <a:fillRect/>
          </a:stretch>
        </p:blipFill>
        <p:spPr>
          <a:xfrm>
            <a:off x="73675" y="1333550"/>
            <a:ext cx="2145050" cy="2145026"/>
          </a:xfrm>
          <a:prstGeom prst="rect">
            <a:avLst/>
          </a:prstGeom>
          <a:noFill/>
          <a:ln>
            <a:noFill/>
          </a:ln>
        </p:spPr>
      </p:pic>
      <p:sp>
        <p:nvSpPr>
          <p:cNvPr id="98" name="Google Shape;98;p18"/>
          <p:cNvSpPr/>
          <p:nvPr/>
        </p:nvSpPr>
        <p:spPr>
          <a:xfrm>
            <a:off x="2089100" y="2251300"/>
            <a:ext cx="2826600" cy="27339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99" name="Google Shape;99;p18"/>
          <p:cNvPicPr preferRelativeResize="0"/>
          <p:nvPr/>
        </p:nvPicPr>
        <p:blipFill>
          <a:blip r:embed="rId7">
            <a:alphaModFix/>
          </a:blip>
          <a:stretch>
            <a:fillRect/>
          </a:stretch>
        </p:blipFill>
        <p:spPr>
          <a:xfrm>
            <a:off x="2231725" y="2347575"/>
            <a:ext cx="2541350" cy="2541350"/>
          </a:xfrm>
          <a:prstGeom prst="rect">
            <a:avLst/>
          </a:prstGeom>
          <a:noFill/>
          <a:ln>
            <a:noFill/>
          </a:ln>
        </p:spPr>
      </p:pic>
      <p:sp>
        <p:nvSpPr>
          <p:cNvPr id="100" name="Google Shape;100;p18"/>
          <p:cNvSpPr txBox="1"/>
          <p:nvPr/>
        </p:nvSpPr>
        <p:spPr>
          <a:xfrm>
            <a:off x="4773075" y="3676150"/>
            <a:ext cx="4047000" cy="9852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SzPts val="1300"/>
              <a:buChar char="●"/>
            </a:pPr>
            <a:r>
              <a:rPr lang="en" sz="1300"/>
              <a:t>Bringing back “Bolero jacket” &amp; “leg warmers” </a:t>
            </a:r>
            <a:endParaRPr sz="1300"/>
          </a:p>
          <a:p>
            <a:pPr indent="-311150" lvl="0" marL="457200" rtl="0" algn="l">
              <a:spcBef>
                <a:spcPts val="0"/>
              </a:spcBef>
              <a:spcAft>
                <a:spcPts val="0"/>
              </a:spcAft>
              <a:buSzPts val="1300"/>
              <a:buChar char="●"/>
            </a:pPr>
            <a:r>
              <a:rPr lang="en" sz="1300"/>
              <a:t>Pockets or sewn shapes will hold devices</a:t>
            </a:r>
            <a:endParaRPr sz="1300"/>
          </a:p>
          <a:p>
            <a:pPr indent="-311150" lvl="0" marL="457200" rtl="0" algn="l">
              <a:spcBef>
                <a:spcPts val="0"/>
              </a:spcBef>
              <a:spcAft>
                <a:spcPts val="0"/>
              </a:spcAft>
              <a:buSzPts val="1300"/>
              <a:buChar char="●"/>
            </a:pPr>
            <a:r>
              <a:rPr lang="en" sz="1300"/>
              <a:t>Straps / adjustable material for customization</a:t>
            </a:r>
            <a:endParaRPr sz="1300"/>
          </a:p>
          <a:p>
            <a:pPr indent="-311150" lvl="0" marL="457200" rtl="0" algn="l">
              <a:spcBef>
                <a:spcPts val="0"/>
              </a:spcBef>
              <a:spcAft>
                <a:spcPts val="0"/>
              </a:spcAft>
              <a:buSzPts val="1300"/>
              <a:buChar char="●"/>
            </a:pPr>
            <a:r>
              <a:rPr lang="en" sz="1300"/>
              <a:t>Illumination (thread or device) will be visible</a:t>
            </a:r>
            <a:endParaRPr sz="13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